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20"/>
  </p:handout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4"/>
    <p:sldId id="268" r:id="rId15"/>
    <p:sldId id="269" r:id="rId16"/>
    <p:sldId id="270" r:id="rId17"/>
    <p:sldId id="271" r:id="rId18"/>
    <p:sldId id="261" r:id="rId1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D53B0-9411-47C6-8A87-08978F573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D53B0-9411-47C6-8A87-08978F573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D53B0-9411-47C6-8A87-08978F573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9D53B0-9411-47C6-8A87-08978F5734A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  <a:endParaRPr lang="zh-CN" altLang="en-US" dirty="0">
              <a:sym typeface="+mn-ea"/>
            </a:endParaRP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  <a:endParaRPr lang="zh-CN" altLang="en-US" dirty="0">
              <a:sym typeface="+mn-ea"/>
            </a:endParaRPr>
          </a:p>
          <a:p>
            <a:pPr lvl="1"/>
            <a:r>
              <a:rPr lang="zh-CN" altLang="en-US" dirty="0"/>
              <a:t>Second level</a:t>
            </a:r>
            <a:endParaRPr lang="zh-CN" altLang="en-US" dirty="0"/>
          </a:p>
          <a:p>
            <a:pPr lvl="2"/>
            <a:r>
              <a:rPr lang="zh-CN" altLang="en-US" dirty="0"/>
              <a:t>Third level</a:t>
            </a:r>
            <a:endParaRPr lang="zh-CN" altLang="en-US" dirty="0"/>
          </a:p>
          <a:p>
            <a:pPr lvl="3"/>
            <a:r>
              <a:rPr lang="zh-CN" altLang="en-US" dirty="0"/>
              <a:t>Fourth level</a:t>
            </a:r>
            <a:endParaRPr lang="zh-CN" altLang="en-US" dirty="0"/>
          </a:p>
          <a:p>
            <a:pPr lvl="4"/>
            <a:r>
              <a:rPr lang="zh-CN" altLang="en-US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4.png"/><Relationship Id="rId8" Type="http://schemas.openxmlformats.org/officeDocument/2006/relationships/image" Target="../media/image13.png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6" Type="http://schemas.openxmlformats.org/officeDocument/2006/relationships/notesSlide" Target="../notesSlides/notesSlide2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19.png"/><Relationship Id="rId13" Type="http://schemas.openxmlformats.org/officeDocument/2006/relationships/image" Target="../media/image18.png"/><Relationship Id="rId12" Type="http://schemas.openxmlformats.org/officeDocument/2006/relationships/image" Target="../media/image17.png"/><Relationship Id="rId11" Type="http://schemas.openxmlformats.org/officeDocument/2006/relationships/image" Target="../media/image16.png"/><Relationship Id="rId10" Type="http://schemas.openxmlformats.org/officeDocument/2006/relationships/image" Target="../media/image15.png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jpeg"/><Relationship Id="rId8" Type="http://schemas.openxmlformats.org/officeDocument/2006/relationships/image" Target="../media/image27.jpeg"/><Relationship Id="rId7" Type="http://schemas.openxmlformats.org/officeDocument/2006/relationships/image" Target="../media/image26.jpeg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6" Type="http://schemas.openxmlformats.org/officeDocument/2006/relationships/notesSlide" Target="../notesSlides/notesSlide3.xml"/><Relationship Id="rId15" Type="http://schemas.openxmlformats.org/officeDocument/2006/relationships/slideLayout" Target="../slideLayouts/slideLayout7.xml"/><Relationship Id="rId14" Type="http://schemas.openxmlformats.org/officeDocument/2006/relationships/image" Target="../media/image33.jpeg"/><Relationship Id="rId13" Type="http://schemas.openxmlformats.org/officeDocument/2006/relationships/image" Target="../media/image32.jpeg"/><Relationship Id="rId12" Type="http://schemas.openxmlformats.org/officeDocument/2006/relationships/image" Target="../media/image31.jpeg"/><Relationship Id="rId11" Type="http://schemas.openxmlformats.org/officeDocument/2006/relationships/image" Target="../media/image30.jpeg"/><Relationship Id="rId10" Type="http://schemas.openxmlformats.org/officeDocument/2006/relationships/image" Target="../media/image29.png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42.png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49.png"/><Relationship Id="rId15" Type="http://schemas.openxmlformats.org/officeDocument/2006/relationships/image" Target="../media/image48.png"/><Relationship Id="rId14" Type="http://schemas.openxmlformats.org/officeDocument/2006/relationships/image" Target="../media/image47.png"/><Relationship Id="rId13" Type="http://schemas.openxmlformats.org/officeDocument/2006/relationships/image" Target="../media/image46.png"/><Relationship Id="rId12" Type="http://schemas.openxmlformats.org/officeDocument/2006/relationships/image" Target="../media/image45.png"/><Relationship Id="rId11" Type="http://schemas.openxmlformats.org/officeDocument/2006/relationships/image" Target="../media/image44.png"/><Relationship Id="rId10" Type="http://schemas.openxmlformats.org/officeDocument/2006/relationships/image" Target="../media/image43.png"/><Relationship Id="rId1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8" Type="http://schemas.openxmlformats.org/officeDocument/2006/relationships/notesSlide" Target="../notesSlides/notesSlide4.xml"/><Relationship Id="rId17" Type="http://schemas.openxmlformats.org/officeDocument/2006/relationships/slideLayout" Target="../slideLayouts/slideLayout7.xml"/><Relationship Id="rId16" Type="http://schemas.openxmlformats.org/officeDocument/2006/relationships/image" Target="../media/image65.jpeg"/><Relationship Id="rId15" Type="http://schemas.openxmlformats.org/officeDocument/2006/relationships/image" Target="../media/image64.jpeg"/><Relationship Id="rId14" Type="http://schemas.openxmlformats.org/officeDocument/2006/relationships/image" Target="../media/image63.jpeg"/><Relationship Id="rId13" Type="http://schemas.openxmlformats.org/officeDocument/2006/relationships/image" Target="../media/image62.jpeg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0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0"/>
          <p:cNvSpPr/>
          <p:nvPr/>
        </p:nvSpPr>
        <p:spPr>
          <a:xfrm>
            <a:off x="1524000" y="-1"/>
            <a:ext cx="9144000" cy="73152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Experiments for Image Translation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1524000" y="694868"/>
            <a:ext cx="9144000" cy="1092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Arial" panose="02080604020202020204" pitchFamily="34" charset="0"/>
                <a:cs typeface="Arial" panose="02080604020202020204" pitchFamily="34" charset="0"/>
              </a:rPr>
              <a:t>Quantitative comparisons for the generated images in the target domain</a:t>
            </a:r>
            <a:endParaRPr lang="en-US" altLang="zh-CN" sz="24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lvl="1"/>
            <a:r>
              <a:rPr lang="en-US" altLang="zh-CN" sz="2000" dirty="0">
                <a:latin typeface="Arial" panose="02080604020202020204" pitchFamily="34" charset="0"/>
                <a:cs typeface="Arial" panose="02080604020202020204" pitchFamily="34" charset="0"/>
              </a:rPr>
              <a:t>Our PPDCLUIT consistently achieve superior performance </a:t>
            </a:r>
            <a:endParaRPr lang="en-US" altLang="zh-CN" sz="20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1676400" y="1915883"/>
          <a:ext cx="8789670" cy="4853305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64945"/>
                <a:gridCol w="1464945"/>
                <a:gridCol w="1464945"/>
                <a:gridCol w="1464945"/>
                <a:gridCol w="1464945"/>
                <a:gridCol w="1464945"/>
              </a:tblGrid>
              <a:tr h="3422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Method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FID↓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Precision↑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Recall↑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Density↑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Coverage↑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Cityscapes </a:t>
                      </a:r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</a:t>
                      </a:r>
                      <a:r>
                        <a:rPr lang="en-US" altLang="zh-CN" sz="1600" b="1" i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FoggyCityscapes</a:t>
                      </a:r>
                      <a:endParaRPr lang="zh-CN" alt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only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68.71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0.009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0.566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0.002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0.016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CycleGAN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45.10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0.767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0.304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0.729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0.782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42.56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0.668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0.498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0.592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latin typeface="NimbusRomNo9L-Regu"/>
                        </a:rPr>
                        <a:t>0.930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DCLGAN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48.95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0.276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0.394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0.098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0.338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PPDCLUIT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baseline="0" dirty="0">
                          <a:latin typeface="NimbusRomNo9L-Medi"/>
                        </a:rPr>
                        <a:t>41.96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Medi"/>
                        </a:rPr>
                        <a:t>0.167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baseline="0" dirty="0">
                          <a:latin typeface="NimbusRomNo9L-Regu"/>
                        </a:rPr>
                        <a:t>0.688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Medi"/>
                        </a:rPr>
                        <a:t>0.053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latin typeface="NimbusRomNo9L-Medi"/>
                        </a:rPr>
                        <a:t>0.340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BDD100K Day </a:t>
                      </a:r>
                      <a:r>
                        <a:rPr lang="en-US" altLang="zh-CN" sz="1600" b="1" i="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lang="en-US" altLang="zh-CN" sz="1600" b="1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 Night</a:t>
                      </a:r>
                      <a:endParaRPr lang="zh-CN" altLang="en-US" sz="1600" b="1" i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579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Source only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104.63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0.181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Medi"/>
                        </a:rPr>
                        <a:t>0.413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0.046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0.022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b="1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CycleGAN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17.90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0.763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0.594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0.828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0.729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CUT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24.17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0.711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baseline="0" dirty="0">
                          <a:latin typeface="NimbusRomNo9L-Regu"/>
                        </a:rPr>
                        <a:t>0.673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0.681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0.658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DCLGAN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21.92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0.784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0.485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0.965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0.633</a:t>
                      </a:r>
                      <a:endParaRPr lang="zh-CN" altLang="en-US" sz="160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kern="1200" baseline="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PPDCLUIT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baseline="0" dirty="0">
                          <a:latin typeface="NimbusRomNo9L-Medi"/>
                        </a:rPr>
                        <a:t>14.11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baseline="0" dirty="0">
                          <a:latin typeface="NimbusRomNo9L-Medi"/>
                        </a:rPr>
                        <a:t>0.842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0" i="0" u="none" strike="noStrike" baseline="0" dirty="0">
                          <a:latin typeface="NimbusRomNo9L-Regu"/>
                        </a:rPr>
                        <a:t>0.566</a:t>
                      </a:r>
                      <a:endParaRPr lang="zh-CN" altLang="en-US" sz="16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600" b="1" i="0" u="none" strike="noStrike" baseline="0" dirty="0">
                          <a:latin typeface="NimbusRomNo9L-Medi"/>
                        </a:rPr>
                        <a:t>1.265</a:t>
                      </a:r>
                      <a:endParaRPr lang="zh-CN" altLang="en-US" sz="1600" b="1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1" i="0" u="none" strike="noStrike" baseline="0" dirty="0">
                          <a:latin typeface="NimbusRomNo9L-Medi"/>
                        </a:rPr>
                        <a:t>0.806</a:t>
                      </a:r>
                      <a:endParaRPr lang="zh-CN" altLang="en-US" sz="16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/>
          <p:nvPr/>
        </p:nvSpPr>
        <p:spPr>
          <a:xfrm>
            <a:off x="1524000" y="671720"/>
            <a:ext cx="9144000" cy="1092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400" b="1" dirty="0">
                <a:latin typeface="Arial" panose="02080604020202020204" pitchFamily="34" charset="0"/>
                <a:cs typeface="Arial" panose="02080604020202020204" pitchFamily="34" charset="0"/>
              </a:rPr>
              <a:t>Qualitative comparisons of the translation results </a:t>
            </a:r>
            <a:endParaRPr lang="en-US" altLang="zh-CN" sz="24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Arial" panose="02080604020202020204" pitchFamily="34" charset="0"/>
                <a:cs typeface="Arial" panose="02080604020202020204" pitchFamily="34" charset="0"/>
              </a:rPr>
              <a:t>Our 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PPDCLUIT</a:t>
            </a:r>
            <a:r>
              <a:rPr lang="en-US" altLang="zh-CN" sz="2000" dirty="0">
                <a:latin typeface="Arial" panose="02080604020202020204" pitchFamily="34" charset="0"/>
                <a:cs typeface="Arial" panose="02080604020202020204" pitchFamily="34" charset="0"/>
              </a:rPr>
              <a:t> reach promising visual results</a:t>
            </a:r>
            <a:endParaRPr lang="en-US" altLang="zh-CN" sz="20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3" name="CustomShape 10"/>
          <p:cNvSpPr/>
          <p:nvPr/>
        </p:nvSpPr>
        <p:spPr>
          <a:xfrm>
            <a:off x="1524000" y="-1"/>
            <a:ext cx="9144000" cy="73152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Experiments (Normal-to-Foggy)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21" name="CustomShape 9"/>
          <p:cNvSpPr/>
          <p:nvPr/>
        </p:nvSpPr>
        <p:spPr>
          <a:xfrm>
            <a:off x="1952211" y="381244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Input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2" name="CustomShape 9"/>
          <p:cNvSpPr/>
          <p:nvPr/>
        </p:nvSpPr>
        <p:spPr>
          <a:xfrm>
            <a:off x="4227963" y="381244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 panose="020B0603030804020204"/>
              </a:rPr>
              <a:t>CycleGAN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3" name="CustomShape 9"/>
          <p:cNvSpPr/>
          <p:nvPr/>
        </p:nvSpPr>
        <p:spPr>
          <a:xfrm>
            <a:off x="4227963" y="6519900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latin typeface="Arial"/>
              </a:rPr>
              <a:t>CUT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25" name="CustomShape 9"/>
          <p:cNvSpPr/>
          <p:nvPr/>
        </p:nvSpPr>
        <p:spPr>
          <a:xfrm>
            <a:off x="6503715" y="6519900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DCLGAN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0" name="CustomShape 9"/>
          <p:cNvSpPr/>
          <p:nvPr/>
        </p:nvSpPr>
        <p:spPr>
          <a:xfrm>
            <a:off x="6503715" y="381244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DRIT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36" name="CustomShape 9"/>
          <p:cNvSpPr/>
          <p:nvPr/>
        </p:nvSpPr>
        <p:spPr>
          <a:xfrm>
            <a:off x="8779467" y="381244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 panose="020B0603030804020204"/>
              </a:rPr>
              <a:t>ForkGAN</a:t>
            </a:r>
            <a:endParaRPr lang="en-US" sz="1600" b="0" strike="noStrike" spc="-1" dirty="0">
              <a:latin typeface="Arial"/>
            </a:endParaRPr>
          </a:p>
        </p:txBody>
      </p:sp>
      <p:pic>
        <p:nvPicPr>
          <p:cNvPr id="5" name="Picture 4" descr="A street with a car on it and trees on the side&#10;&#10;Description automatically generated with medium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19" y="1531458"/>
            <a:ext cx="2249424" cy="1124712"/>
          </a:xfrm>
          <a:prstGeom prst="rect">
            <a:avLst/>
          </a:prstGeom>
        </p:spPr>
      </p:pic>
      <p:pic>
        <p:nvPicPr>
          <p:cNvPr id="7" name="Picture 6" descr="A road with a car on it&#10;&#10;Description automatically generated with low confidenc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1531458"/>
            <a:ext cx="2249424" cy="1124712"/>
          </a:xfrm>
          <a:prstGeom prst="rect">
            <a:avLst/>
          </a:prstGeom>
        </p:spPr>
      </p:pic>
      <p:pic>
        <p:nvPicPr>
          <p:cNvPr id="9" name="Picture 8" descr="A road with a car on it and trees on the side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3" y="1531458"/>
            <a:ext cx="2249424" cy="1124712"/>
          </a:xfrm>
          <a:prstGeom prst="rect">
            <a:avLst/>
          </a:prstGeom>
        </p:spPr>
      </p:pic>
      <p:pic>
        <p:nvPicPr>
          <p:cNvPr id="11" name="Picture 10" descr="A car driving on a road&#10;&#10;Description automatically generated with low confidence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75" y="1531458"/>
            <a:ext cx="2249424" cy="1124712"/>
          </a:xfrm>
          <a:prstGeom prst="rect">
            <a:avLst/>
          </a:prstGeom>
        </p:spPr>
      </p:pic>
      <p:pic>
        <p:nvPicPr>
          <p:cNvPr id="13" name="Picture 12" descr="A car driving down a street&#10;&#10;Description automatically generated with low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4189189"/>
            <a:ext cx="2249424" cy="1124712"/>
          </a:xfrm>
          <a:prstGeom prst="rect">
            <a:avLst/>
          </a:prstGeom>
        </p:spPr>
      </p:pic>
      <p:pic>
        <p:nvPicPr>
          <p:cNvPr id="15" name="Picture 14" descr="A car driving down a road&#10;&#10;Description automatically generated with low confidenc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3" y="4189189"/>
            <a:ext cx="2249424" cy="11247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75" y="4189189"/>
            <a:ext cx="2249424" cy="1124712"/>
          </a:xfrm>
          <a:prstGeom prst="rect">
            <a:avLst/>
          </a:prstGeom>
        </p:spPr>
      </p:pic>
      <p:pic>
        <p:nvPicPr>
          <p:cNvPr id="19" name="Picture 18" descr="A picture containing text, road, outdoor, sky&#10;&#10;Description automatically generate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019" y="2740438"/>
            <a:ext cx="2249424" cy="1124712"/>
          </a:xfrm>
          <a:prstGeom prst="rect">
            <a:avLst/>
          </a:prstGeom>
        </p:spPr>
      </p:pic>
      <p:pic>
        <p:nvPicPr>
          <p:cNvPr id="26" name="Picture 25" descr="A street with cars on it and buildings on the side&#10;&#10;Description automatically generated with medium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2740438"/>
            <a:ext cx="2249424" cy="1124712"/>
          </a:xfrm>
          <a:prstGeom prst="rect">
            <a:avLst/>
          </a:prstGeom>
        </p:spPr>
      </p:pic>
      <p:pic>
        <p:nvPicPr>
          <p:cNvPr id="28" name="Picture 27" descr="A picture containing nature, spring, highway&#10;&#10;Description automatically generate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3" y="2740438"/>
            <a:ext cx="2249424" cy="1124712"/>
          </a:xfrm>
          <a:prstGeom prst="rect">
            <a:avLst/>
          </a:prstGeom>
        </p:spPr>
      </p:pic>
      <p:pic>
        <p:nvPicPr>
          <p:cNvPr id="31" name="Picture 30" descr="A picture containing text, military vehicle, outdoor, transport&#10;&#10;Description automatically generate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75" y="2740438"/>
            <a:ext cx="2249424" cy="1124712"/>
          </a:xfrm>
          <a:prstGeom prst="rect">
            <a:avLst/>
          </a:prstGeom>
        </p:spPr>
      </p:pic>
      <p:pic>
        <p:nvPicPr>
          <p:cNvPr id="33" name="Picture 32" descr="A group of cars on a street&#10;&#10;Description automatically generated with low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771" y="5412738"/>
            <a:ext cx="2249424" cy="1124712"/>
          </a:xfrm>
          <a:prstGeom prst="rect">
            <a:avLst/>
          </a:prstGeom>
        </p:spPr>
      </p:pic>
      <p:pic>
        <p:nvPicPr>
          <p:cNvPr id="35" name="Picture 34" descr="A group of cars on a street&#10;&#10;Description automatically generated with low confidence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523" y="5412738"/>
            <a:ext cx="2249424" cy="1124712"/>
          </a:xfrm>
          <a:prstGeom prst="rect">
            <a:avLst/>
          </a:prstGeom>
        </p:spPr>
      </p:pic>
      <p:pic>
        <p:nvPicPr>
          <p:cNvPr id="38" name="Picture 37" descr="A group of cars on a street&#10;&#10;Description automatically generated with low confidenc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275" y="5412738"/>
            <a:ext cx="2249424" cy="1124712"/>
          </a:xfrm>
          <a:prstGeom prst="rect">
            <a:avLst/>
          </a:prstGeom>
        </p:spPr>
      </p:pic>
      <p:sp>
        <p:nvSpPr>
          <p:cNvPr id="24" name="CustomShape 9"/>
          <p:cNvSpPr/>
          <p:nvPr/>
        </p:nvSpPr>
        <p:spPr>
          <a:xfrm>
            <a:off x="8779467" y="6519900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PPDCLUIT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/>
          <p:nvPr/>
        </p:nvSpPr>
        <p:spPr>
          <a:xfrm>
            <a:off x="1524000" y="586590"/>
            <a:ext cx="9144000" cy="1092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altLang="zh-CN" sz="2400" b="1" dirty="0">
                <a:latin typeface="Arial" panose="02080604020202020204" pitchFamily="34" charset="0"/>
                <a:cs typeface="Arial" panose="02080604020202020204" pitchFamily="34" charset="0"/>
              </a:rPr>
              <a:t>Qualitative comparisons of the translation results </a:t>
            </a:r>
            <a:endParaRPr lang="en-US" altLang="zh-CN" sz="2400" b="1" dirty="0">
              <a:latin typeface="Arial" panose="02080604020202020204" pitchFamily="34" charset="0"/>
              <a:cs typeface="Arial" panose="02080604020202020204" pitchFamily="34" charset="0"/>
            </a:endParaRPr>
          </a:p>
          <a:p>
            <a:pPr lvl="1">
              <a:lnSpc>
                <a:spcPct val="100000"/>
              </a:lnSpc>
            </a:pPr>
            <a:r>
              <a:rPr lang="en-US" altLang="zh-CN" sz="2000" dirty="0">
                <a:latin typeface="Arial" panose="02080604020202020204" pitchFamily="34" charset="0"/>
                <a:cs typeface="Arial" panose="02080604020202020204" pitchFamily="34" charset="0"/>
              </a:rPr>
              <a:t>Our </a:t>
            </a:r>
            <a:r>
              <a:rPr lang="en-US" altLang="zh-CN" sz="20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PPDCLUIT</a:t>
            </a:r>
            <a:r>
              <a:rPr lang="en-US" altLang="zh-CN" sz="2000" dirty="0">
                <a:latin typeface="Arial" panose="02080604020202020204" pitchFamily="34" charset="0"/>
                <a:cs typeface="Arial" panose="02080604020202020204" pitchFamily="34" charset="0"/>
              </a:rPr>
              <a:t> reach promising visual results</a:t>
            </a:r>
            <a:endParaRPr lang="en-US" altLang="zh-CN" sz="2000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3" name="CustomShape 10"/>
          <p:cNvSpPr/>
          <p:nvPr/>
        </p:nvSpPr>
        <p:spPr>
          <a:xfrm>
            <a:off x="1524000" y="-1"/>
            <a:ext cx="9144000" cy="73152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Experiments (Day-to-Night)</a:t>
            </a:r>
            <a:endParaRPr lang="en-US" sz="2800" b="1" strike="noStrike" spc="-1" dirty="0">
              <a:latin typeface="Arial"/>
            </a:endParaRPr>
          </a:p>
        </p:txBody>
      </p:sp>
      <p:pic>
        <p:nvPicPr>
          <p:cNvPr id="8" name="Picture 7" descr="A picture containing text, outdoor, road, sky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10" y="1397417"/>
            <a:ext cx="2194560" cy="1234440"/>
          </a:xfrm>
          <a:prstGeom prst="rect">
            <a:avLst/>
          </a:prstGeom>
        </p:spPr>
      </p:pic>
      <p:pic>
        <p:nvPicPr>
          <p:cNvPr id="42" name="Picture 41" descr="A picture containing text, outdoor, scene, way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39" y="1397417"/>
            <a:ext cx="2194560" cy="1234440"/>
          </a:xfrm>
          <a:prstGeom prst="rect">
            <a:avLst/>
          </a:prstGeom>
        </p:spPr>
      </p:pic>
      <p:pic>
        <p:nvPicPr>
          <p:cNvPr id="45" name="Picture 44" descr="A picture containing text, outdoor, way, scene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68" y="1397417"/>
            <a:ext cx="2194560" cy="1234440"/>
          </a:xfrm>
          <a:prstGeom prst="rect">
            <a:avLst/>
          </a:prstGeom>
        </p:spPr>
      </p:pic>
      <p:pic>
        <p:nvPicPr>
          <p:cNvPr id="47" name="Picture 46" descr="A picture containing text, road, outdoor, scene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98" y="1397417"/>
            <a:ext cx="2194560" cy="1234440"/>
          </a:xfrm>
          <a:prstGeom prst="rect">
            <a:avLst/>
          </a:prstGeom>
        </p:spPr>
      </p:pic>
      <p:pic>
        <p:nvPicPr>
          <p:cNvPr id="50" name="Picture 49" descr="A picture containing text, outdoor, scene, way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39" y="4124624"/>
            <a:ext cx="2194560" cy="1234440"/>
          </a:xfrm>
          <a:prstGeom prst="rect">
            <a:avLst/>
          </a:prstGeom>
        </p:spPr>
      </p:pic>
      <p:pic>
        <p:nvPicPr>
          <p:cNvPr id="52" name="Picture 51" descr="A picture containing text, outdoor, road, way&#10;&#10;Description automatically generated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68" y="4124624"/>
            <a:ext cx="2194560" cy="1234440"/>
          </a:xfrm>
          <a:prstGeom prst="rect">
            <a:avLst/>
          </a:prstGeom>
        </p:spPr>
      </p:pic>
      <p:pic>
        <p:nvPicPr>
          <p:cNvPr id="55" name="Picture 54" descr="A picture containing text, outdoor, road, way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98" y="4124624"/>
            <a:ext cx="2194560" cy="1234440"/>
          </a:xfrm>
          <a:prstGeom prst="rect">
            <a:avLst/>
          </a:prstGeom>
        </p:spPr>
      </p:pic>
      <p:pic>
        <p:nvPicPr>
          <p:cNvPr id="56" name="Picture 55" descr="A picture containing text, road, building, outdoor&#10;&#10;Description automatically generated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910" y="2648770"/>
            <a:ext cx="2194560" cy="1234440"/>
          </a:xfrm>
          <a:prstGeom prst="rect">
            <a:avLst/>
          </a:prstGeom>
        </p:spPr>
      </p:pic>
      <p:pic>
        <p:nvPicPr>
          <p:cNvPr id="57" name="Picture 56" descr="Cars on a street at night&#10;&#10;Description automatically generated with medium confidence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39" y="2648770"/>
            <a:ext cx="2194560" cy="1234440"/>
          </a:xfrm>
          <a:prstGeom prst="rect">
            <a:avLst/>
          </a:prstGeom>
        </p:spPr>
      </p:pic>
      <p:pic>
        <p:nvPicPr>
          <p:cNvPr id="58" name="Picture 57" descr="A group of cars on a street&#10;&#10;Description automatically generated with low confidence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68" y="2648770"/>
            <a:ext cx="2194560" cy="1234440"/>
          </a:xfrm>
          <a:prstGeom prst="rect">
            <a:avLst/>
          </a:prstGeom>
        </p:spPr>
      </p:pic>
      <p:pic>
        <p:nvPicPr>
          <p:cNvPr id="59" name="Picture 58" descr="A group of cars on a street&#10;&#10;Description automatically generated with low confidence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98" y="2648770"/>
            <a:ext cx="2194560" cy="1234440"/>
          </a:xfrm>
          <a:prstGeom prst="rect">
            <a:avLst/>
          </a:prstGeom>
        </p:spPr>
      </p:pic>
      <p:pic>
        <p:nvPicPr>
          <p:cNvPr id="60" name="Picture 59" descr="A group of cars on a street at night&#10;&#10;Description automatically generated with low confidence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2639" y="5377447"/>
            <a:ext cx="2194560" cy="1234440"/>
          </a:xfrm>
          <a:prstGeom prst="rect">
            <a:avLst/>
          </a:prstGeom>
        </p:spPr>
      </p:pic>
      <p:pic>
        <p:nvPicPr>
          <p:cNvPr id="61" name="Picture 60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368" y="5377447"/>
            <a:ext cx="2194560" cy="1234440"/>
          </a:xfrm>
          <a:prstGeom prst="rect">
            <a:avLst/>
          </a:prstGeom>
        </p:spPr>
      </p:pic>
      <p:pic>
        <p:nvPicPr>
          <p:cNvPr id="62" name="Picture 61" descr="A group of cars on a street at night&#10;&#10;Description automatically generated with low confidence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8098" y="5377447"/>
            <a:ext cx="2194560" cy="1234440"/>
          </a:xfrm>
          <a:prstGeom prst="rect">
            <a:avLst/>
          </a:prstGeom>
        </p:spPr>
      </p:pic>
      <p:sp>
        <p:nvSpPr>
          <p:cNvPr id="63" name="CustomShape 9"/>
          <p:cNvSpPr/>
          <p:nvPr/>
        </p:nvSpPr>
        <p:spPr>
          <a:xfrm>
            <a:off x="1952211" y="381244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Input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4" name="CustomShape 9"/>
          <p:cNvSpPr/>
          <p:nvPr/>
        </p:nvSpPr>
        <p:spPr>
          <a:xfrm>
            <a:off x="4248399" y="381244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 panose="020B0603030804020204"/>
              </a:rPr>
              <a:t>CycleGAN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5" name="CustomShape 9"/>
          <p:cNvSpPr/>
          <p:nvPr/>
        </p:nvSpPr>
        <p:spPr>
          <a:xfrm>
            <a:off x="6516128" y="381244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DRIT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6" name="CustomShape 9"/>
          <p:cNvSpPr/>
          <p:nvPr/>
        </p:nvSpPr>
        <p:spPr>
          <a:xfrm>
            <a:off x="8783858" y="381244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 panose="020B0603030804020204"/>
              </a:rPr>
              <a:t>ForkGAN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7" name="CustomShape 9"/>
          <p:cNvSpPr/>
          <p:nvPr/>
        </p:nvSpPr>
        <p:spPr>
          <a:xfrm>
            <a:off x="4248399" y="6542865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latin typeface="Arial"/>
              </a:rPr>
              <a:t>CUT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8" name="CustomShape 9"/>
          <p:cNvSpPr/>
          <p:nvPr/>
        </p:nvSpPr>
        <p:spPr>
          <a:xfrm>
            <a:off x="8783858" y="653460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PPDCLUIT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69" name="CustomShape 9"/>
          <p:cNvSpPr/>
          <p:nvPr/>
        </p:nvSpPr>
        <p:spPr>
          <a:xfrm>
            <a:off x="6516128" y="6542865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DCLGAN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0"/>
          <p:cNvSpPr/>
          <p:nvPr/>
        </p:nvSpPr>
        <p:spPr>
          <a:xfrm>
            <a:off x="1524000" y="-1"/>
            <a:ext cx="9144000" cy="109728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Experiments for Cross Domain Object Detection  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1524000" y="992777"/>
            <a:ext cx="9144000" cy="1092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Arial" panose="02080604020202020204" pitchFamily="34" charset="0"/>
                <a:cs typeface="Arial" panose="02080604020202020204" pitchFamily="34" charset="0"/>
              </a:rPr>
              <a:t>Qualitative detection results on </a:t>
            </a:r>
            <a:r>
              <a:rPr lang="en-US" altLang="zh-CN" sz="2400" b="1" i="1" dirty="0">
                <a:latin typeface="Arial" panose="02080604020202020204" pitchFamily="34" charset="0"/>
                <a:cs typeface="Arial" panose="02080604020202020204" pitchFamily="34" charset="0"/>
              </a:rPr>
              <a:t>Normal-to-Foggy</a:t>
            </a:r>
            <a:endParaRPr lang="en-US" altLang="zh-CN" sz="2000" i="1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18002" y="-163293"/>
            <a:ext cx="468195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9" name="Picture 8" descr="A picture containing text, outdoor, road, way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23" y="1443577"/>
            <a:ext cx="2240280" cy="1120140"/>
          </a:xfrm>
          <a:prstGeom prst="rect">
            <a:avLst/>
          </a:prstGeom>
        </p:spPr>
      </p:pic>
      <p:pic>
        <p:nvPicPr>
          <p:cNvPr id="16" name="Picture 15" descr="A picture containing text, outdoor, scene, way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69" y="1443577"/>
            <a:ext cx="2240280" cy="1120140"/>
          </a:xfrm>
          <a:prstGeom prst="rect">
            <a:avLst/>
          </a:prstGeom>
        </p:spPr>
      </p:pic>
      <p:pic>
        <p:nvPicPr>
          <p:cNvPr id="20" name="Picture 19" descr="A video game screen capture&#10;&#10;Description automatically generated with medium confidenc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5" y="1443577"/>
            <a:ext cx="2240280" cy="11201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60" y="1443577"/>
            <a:ext cx="2240280" cy="1120140"/>
          </a:xfrm>
          <a:prstGeom prst="rect">
            <a:avLst/>
          </a:prstGeom>
        </p:spPr>
      </p:pic>
      <p:pic>
        <p:nvPicPr>
          <p:cNvPr id="25" name="Picture 24" descr="A picture containing text, outdoor, way, scene&#10;&#10;Description automatically generated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23" y="4098325"/>
            <a:ext cx="2240280" cy="112014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69" y="4098325"/>
            <a:ext cx="2240280" cy="1120140"/>
          </a:xfrm>
          <a:prstGeom prst="rect">
            <a:avLst/>
          </a:prstGeom>
        </p:spPr>
      </p:pic>
      <p:pic>
        <p:nvPicPr>
          <p:cNvPr id="30" name="Picture 29" descr="A video game screen capture&#10;&#10;Description automatically generated with low confidence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5" y="4098325"/>
            <a:ext cx="2240280" cy="112014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60" y="4098325"/>
            <a:ext cx="2240280" cy="112014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23" y="2631651"/>
            <a:ext cx="2240280" cy="1120140"/>
          </a:xfrm>
          <a:prstGeom prst="rect">
            <a:avLst/>
          </a:prstGeom>
        </p:spPr>
      </p:pic>
      <p:pic>
        <p:nvPicPr>
          <p:cNvPr id="33" name="Picture 32" descr="A picture containing text, outdoor, way, road&#10;&#10;Description automatically generate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69" y="2631651"/>
            <a:ext cx="2240280" cy="1120140"/>
          </a:xfrm>
          <a:prstGeom prst="rect">
            <a:avLst/>
          </a:prstGeom>
        </p:spPr>
      </p:pic>
      <p:pic>
        <p:nvPicPr>
          <p:cNvPr id="34" name="Picture 33" descr="A picture containing text, road, way, scene&#10;&#10;Description automatically generated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5" y="2631651"/>
            <a:ext cx="2240280" cy="1120140"/>
          </a:xfrm>
          <a:prstGeom prst="rect">
            <a:avLst/>
          </a:prstGeom>
        </p:spPr>
      </p:pic>
      <p:pic>
        <p:nvPicPr>
          <p:cNvPr id="35" name="Picture 34" descr="A picture containing text, scene, way, road&#10;&#10;Description automatically generated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60" y="2631651"/>
            <a:ext cx="2240280" cy="1120140"/>
          </a:xfrm>
          <a:prstGeom prst="rect">
            <a:avLst/>
          </a:prstGeom>
        </p:spPr>
      </p:pic>
      <p:pic>
        <p:nvPicPr>
          <p:cNvPr id="36" name="Picture 35" descr="A picture containing text, road, outdoor, way&#10;&#10;Description automatically generated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723" y="5286399"/>
            <a:ext cx="2240280" cy="1120140"/>
          </a:xfrm>
          <a:prstGeom prst="rect">
            <a:avLst/>
          </a:prstGeom>
        </p:spPr>
      </p:pic>
      <p:pic>
        <p:nvPicPr>
          <p:cNvPr id="37" name="Picture 36" descr="A picture containing text, outdoor, scene, way&#10;&#10;Description automatically generated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769" y="5286399"/>
            <a:ext cx="2240280" cy="1120140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815" y="5286399"/>
            <a:ext cx="2240280" cy="1120140"/>
          </a:xfrm>
          <a:prstGeom prst="rect">
            <a:avLst/>
          </a:prstGeom>
        </p:spPr>
      </p:pic>
      <p:pic>
        <p:nvPicPr>
          <p:cNvPr id="39" name="Picture 38" descr="A picture containing text, scene, way, road&#10;&#10;Description automatically generated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860" y="5286399"/>
            <a:ext cx="2240280" cy="1120140"/>
          </a:xfrm>
          <a:prstGeom prst="rect">
            <a:avLst/>
          </a:prstGeom>
        </p:spPr>
      </p:pic>
      <p:sp>
        <p:nvSpPr>
          <p:cNvPr id="40" name="CustomShape 9"/>
          <p:cNvSpPr/>
          <p:nvPr/>
        </p:nvSpPr>
        <p:spPr>
          <a:xfrm>
            <a:off x="1956343" y="370576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Input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1" name="CustomShape 9"/>
          <p:cNvSpPr/>
          <p:nvPr/>
        </p:nvSpPr>
        <p:spPr>
          <a:xfrm>
            <a:off x="4220389" y="370576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 panose="020B0603030804020204"/>
              </a:rPr>
              <a:t>CycleGAN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2" name="CustomShape 9"/>
          <p:cNvSpPr/>
          <p:nvPr/>
        </p:nvSpPr>
        <p:spPr>
          <a:xfrm>
            <a:off x="6484435" y="370576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DRIT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3" name="CustomShape 9"/>
          <p:cNvSpPr/>
          <p:nvPr/>
        </p:nvSpPr>
        <p:spPr>
          <a:xfrm>
            <a:off x="8748480" y="3705766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 panose="020B0603030804020204"/>
              </a:rPr>
              <a:t>ForkGAN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4" name="CustomShape 9"/>
          <p:cNvSpPr/>
          <p:nvPr/>
        </p:nvSpPr>
        <p:spPr>
          <a:xfrm>
            <a:off x="1956343" y="640938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latin typeface="Arial"/>
              </a:rPr>
              <a:t>CUT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6484435" y="640938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PPDCLUIT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6" name="CustomShape 9"/>
          <p:cNvSpPr/>
          <p:nvPr/>
        </p:nvSpPr>
        <p:spPr>
          <a:xfrm>
            <a:off x="4220389" y="640938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DCLGAN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7" name="CustomShape 9"/>
          <p:cNvSpPr/>
          <p:nvPr/>
        </p:nvSpPr>
        <p:spPr>
          <a:xfrm>
            <a:off x="8748480" y="640938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Ground Truth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0"/>
          <p:cNvSpPr/>
          <p:nvPr/>
        </p:nvSpPr>
        <p:spPr>
          <a:xfrm>
            <a:off x="1524000" y="-1"/>
            <a:ext cx="9144000" cy="73152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Experiments for Cross Domain Object Detection  </a:t>
            </a:r>
            <a:endParaRPr lang="en-US" sz="2800" b="1" strike="noStrike" spc="-1" dirty="0">
              <a:latin typeface="Arial"/>
            </a:endParaRPr>
          </a:p>
        </p:txBody>
      </p:sp>
      <p:sp>
        <p:nvSpPr>
          <p:cNvPr id="3" name="Content Placeholder 2"/>
          <p:cNvSpPr txBox="1"/>
          <p:nvPr/>
        </p:nvSpPr>
        <p:spPr>
          <a:xfrm>
            <a:off x="1524000" y="603896"/>
            <a:ext cx="9144000" cy="109220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8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8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 dirty="0">
                <a:latin typeface="Arial" panose="02080604020202020204" pitchFamily="34" charset="0"/>
                <a:cs typeface="Arial" panose="02080604020202020204" pitchFamily="34" charset="0"/>
              </a:rPr>
              <a:t>Qualitative detection results on </a:t>
            </a:r>
            <a:r>
              <a:rPr lang="en-US" altLang="zh-CN" sz="2400" b="1" i="1" dirty="0">
                <a:latin typeface="Arial" panose="02080604020202020204" pitchFamily="34" charset="0"/>
                <a:cs typeface="Arial" panose="02080604020202020204" pitchFamily="34" charset="0"/>
              </a:rPr>
              <a:t>Day-to-Night</a:t>
            </a:r>
            <a:endParaRPr lang="en-US" altLang="zh-CN" sz="2000" i="1" dirty="0">
              <a:latin typeface="Arial" panose="02080604020202020204" pitchFamily="34" charset="0"/>
              <a:cs typeface="Arial" panose="0208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518002" y="-163293"/>
            <a:ext cx="4681958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zh-CN" altLang="en-US" dirty="0"/>
          </a:p>
        </p:txBody>
      </p:sp>
      <p:pic>
        <p:nvPicPr>
          <p:cNvPr id="13" name="Picture 12" descr="A picture containing text, outdoor, scene, way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21" y="5203745"/>
            <a:ext cx="2194560" cy="1234440"/>
          </a:xfrm>
          <a:prstGeom prst="rect">
            <a:avLst/>
          </a:prstGeom>
        </p:spPr>
      </p:pic>
      <p:pic>
        <p:nvPicPr>
          <p:cNvPr id="16" name="Picture 15" descr="A picture containing text, scene, outdoor, way&#10;&#10;Description automatically generated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80" y="2341810"/>
            <a:ext cx="2194560" cy="1234440"/>
          </a:xfrm>
          <a:prstGeom prst="rect">
            <a:avLst/>
          </a:prstGeom>
        </p:spPr>
      </p:pic>
      <p:pic>
        <p:nvPicPr>
          <p:cNvPr id="19" name="Picture 18" descr="A picture containing text, scene, way, road&#10;&#10;Description automatically generated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94" y="2325482"/>
            <a:ext cx="2194560" cy="1234440"/>
          </a:xfrm>
          <a:prstGeom prst="rect">
            <a:avLst/>
          </a:prstGeom>
        </p:spPr>
      </p:pic>
      <p:pic>
        <p:nvPicPr>
          <p:cNvPr id="20" name="Picture 19" descr="A picture containing text, scene, way, road&#10;&#10;Description automatically generated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8" y="2325482"/>
            <a:ext cx="2194560" cy="1234440"/>
          </a:xfrm>
          <a:prstGeom prst="rect">
            <a:avLst/>
          </a:prstGeom>
        </p:spPr>
      </p:pic>
      <p:pic>
        <p:nvPicPr>
          <p:cNvPr id="24" name="Picture 23" descr="A car driving through a city&#10;&#10;Description automatically generated with low confidence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21" y="2325482"/>
            <a:ext cx="2194560" cy="123444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80" y="5203745"/>
            <a:ext cx="2194560" cy="1234440"/>
          </a:xfrm>
          <a:prstGeom prst="rect">
            <a:avLst/>
          </a:prstGeom>
        </p:spPr>
      </p:pic>
      <p:pic>
        <p:nvPicPr>
          <p:cNvPr id="29" name="Picture 28" descr="A picture containing text, scene, outdoor, way&#10;&#10;Description automatically generate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94" y="5203745"/>
            <a:ext cx="2194560" cy="1234440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8" y="5203745"/>
            <a:ext cx="2194560" cy="1234440"/>
          </a:xfrm>
          <a:prstGeom prst="rect">
            <a:avLst/>
          </a:prstGeom>
        </p:spPr>
      </p:pic>
      <p:pic>
        <p:nvPicPr>
          <p:cNvPr id="31" name="Picture 30" descr="A picture containing text, road, way, scene&#10;&#10;Description automatically generated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21" y="3932998"/>
            <a:ext cx="2194560" cy="1234440"/>
          </a:xfrm>
          <a:prstGeom prst="rect">
            <a:avLst/>
          </a:prstGeom>
        </p:spPr>
      </p:pic>
      <p:pic>
        <p:nvPicPr>
          <p:cNvPr id="32" name="Picture 31" descr="A picture containing text, way, scene, road&#10;&#10;Description automatically generated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80" y="3932998"/>
            <a:ext cx="2194560" cy="123444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94" y="3932998"/>
            <a:ext cx="2194560" cy="1234440"/>
          </a:xfrm>
          <a:prstGeom prst="rect">
            <a:avLst/>
          </a:prstGeom>
        </p:spPr>
      </p:pic>
      <p:pic>
        <p:nvPicPr>
          <p:cNvPr id="34" name="Picture 33" descr="A picture containing text, way, road, scene&#10;&#10;Description automatically generated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8" y="3932998"/>
            <a:ext cx="2194560" cy="1234440"/>
          </a:xfrm>
          <a:prstGeom prst="rect">
            <a:avLst/>
          </a:prstGeom>
        </p:spPr>
      </p:pic>
      <p:pic>
        <p:nvPicPr>
          <p:cNvPr id="35" name="Picture 34" descr="A picture containing text, way, road, scene&#10;&#10;Description automatically generated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080" y="1043060"/>
            <a:ext cx="2194560" cy="1234440"/>
          </a:xfrm>
          <a:prstGeom prst="rect">
            <a:avLst/>
          </a:prstGeom>
        </p:spPr>
      </p:pic>
      <p:pic>
        <p:nvPicPr>
          <p:cNvPr id="36" name="Picture 35" descr="A picture containing text, way, road, scene&#10;&#10;Description automatically generated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994" y="1043060"/>
            <a:ext cx="2194560" cy="1234440"/>
          </a:xfrm>
          <a:prstGeom prst="rect">
            <a:avLst/>
          </a:prstGeom>
        </p:spPr>
      </p:pic>
      <p:pic>
        <p:nvPicPr>
          <p:cNvPr id="37" name="Picture 36" descr="A picture containing text, scene, way, road&#10;&#10;Description automatically generated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7908" y="1043060"/>
            <a:ext cx="2194560" cy="1234440"/>
          </a:xfrm>
          <a:prstGeom prst="rect">
            <a:avLst/>
          </a:prstGeom>
        </p:spPr>
      </p:pic>
      <p:pic>
        <p:nvPicPr>
          <p:cNvPr id="38" name="Picture 37" descr="A picture containing text, way, road, scene&#10;&#10;Description automatically generated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0821" y="1043060"/>
            <a:ext cx="2194560" cy="1234440"/>
          </a:xfrm>
          <a:prstGeom prst="rect">
            <a:avLst/>
          </a:prstGeom>
        </p:spPr>
      </p:pic>
      <p:sp>
        <p:nvSpPr>
          <p:cNvPr id="39" name="CustomShape 9"/>
          <p:cNvSpPr/>
          <p:nvPr/>
        </p:nvSpPr>
        <p:spPr>
          <a:xfrm>
            <a:off x="1917840" y="356594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Input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0" name="CustomShape 9"/>
          <p:cNvSpPr/>
          <p:nvPr/>
        </p:nvSpPr>
        <p:spPr>
          <a:xfrm>
            <a:off x="4210754" y="356594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 panose="020B0603030804020204"/>
              </a:rPr>
              <a:t>CycleGAN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1" name="CustomShape 9"/>
          <p:cNvSpPr/>
          <p:nvPr/>
        </p:nvSpPr>
        <p:spPr>
          <a:xfrm>
            <a:off x="6503668" y="356594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DRIT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2" name="CustomShape 9"/>
          <p:cNvSpPr/>
          <p:nvPr/>
        </p:nvSpPr>
        <p:spPr>
          <a:xfrm>
            <a:off x="8796581" y="356594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  <a:ea typeface="DejaVu Sans" panose="020B0603030804020204"/>
              </a:rPr>
              <a:t>ForkGAN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3" name="CustomShape 9"/>
          <p:cNvSpPr/>
          <p:nvPr/>
        </p:nvSpPr>
        <p:spPr>
          <a:xfrm>
            <a:off x="1917840" y="643253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latin typeface="Arial"/>
              </a:rPr>
              <a:t>CUT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4" name="CustomShape 9"/>
          <p:cNvSpPr/>
          <p:nvPr/>
        </p:nvSpPr>
        <p:spPr>
          <a:xfrm>
            <a:off x="6503668" y="643253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PPDCLUIT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5" name="CustomShape 9"/>
          <p:cNvSpPr/>
          <p:nvPr/>
        </p:nvSpPr>
        <p:spPr>
          <a:xfrm>
            <a:off x="4210754" y="643253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DCLGAN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6" name="CustomShape 9"/>
          <p:cNvSpPr/>
          <p:nvPr/>
        </p:nvSpPr>
        <p:spPr>
          <a:xfrm>
            <a:off x="8796581" y="6432531"/>
            <a:ext cx="1463040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90000" tIns="45000" rIns="90000" bIns="45000" anchor="ctr"/>
          <a:lstStyle/>
          <a:p>
            <a:pPr algn="ctr">
              <a:lnSpc>
                <a:spcPct val="100000"/>
              </a:lnSpc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Ground Truth</a:t>
            </a:r>
            <a:endParaRPr lang="en-US" sz="16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Networks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8215" y="1322705"/>
            <a:ext cx="5194935" cy="42125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Overvie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9725" y="0"/>
            <a:ext cx="897255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medium confidence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2985" y="717630"/>
            <a:ext cx="7966030" cy="6088573"/>
          </a:xfrm>
          <a:prstGeom prst="rect">
            <a:avLst/>
          </a:prstGeom>
        </p:spPr>
      </p:pic>
      <p:sp>
        <p:nvSpPr>
          <p:cNvPr id="6" name="CustomShape 10"/>
          <p:cNvSpPr/>
          <p:nvPr/>
        </p:nvSpPr>
        <p:spPr>
          <a:xfrm>
            <a:off x="1524000" y="-1"/>
            <a:ext cx="9144000" cy="91440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altLang="zh-CN" sz="2600" b="1" dirty="0">
                <a:latin typeface="Arial" panose="02080604020202020204" pitchFamily="34" charset="0"/>
                <a:cs typeface="Arial" panose="02080604020202020204" pitchFamily="34" charset="0"/>
              </a:rPr>
              <a:t>PPDCLUIT Cross-domain Object Detection Framework</a:t>
            </a:r>
            <a:endParaRPr lang="en-US" sz="2600" b="1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0"/>
          <p:cNvSpPr/>
          <p:nvPr/>
        </p:nvSpPr>
        <p:spPr>
          <a:xfrm>
            <a:off x="1524000" y="-1"/>
            <a:ext cx="9144000" cy="91440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r>
              <a:rPr lang="en-US" sz="2800" b="1" spc="-1" dirty="0">
                <a:solidFill>
                  <a:srgbClr val="000000"/>
                </a:solidFill>
                <a:latin typeface="Arial"/>
              </a:rPr>
              <a:t>PPDCLUIT Network</a:t>
            </a:r>
            <a:endParaRPr lang="en-US" sz="2800" b="1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 descr="Diagram&#10;&#10;Description automatically generated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7528" y="754649"/>
            <a:ext cx="7536945" cy="6091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0"/>
          <p:cNvSpPr/>
          <p:nvPr/>
        </p:nvSpPr>
        <p:spPr>
          <a:xfrm>
            <a:off x="1524000" y="-1"/>
            <a:ext cx="9144000" cy="91440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Objectives</a:t>
            </a:r>
            <a:endParaRPr lang="en-US" sz="2800" b="1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 txBox="1"/>
              <p:nvPr/>
            </p:nvSpPr>
            <p:spPr>
              <a:xfrm>
                <a:off x="1524000" y="833120"/>
                <a:ext cx="9144000" cy="5961379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1800" b="1" dirty="0">
                    <a:latin typeface="Arial" panose="02080604020202020204" pitchFamily="34" charset="0"/>
                    <a:cs typeface="Arial" panose="02080604020202020204" pitchFamily="34" charset="0"/>
                  </a:rPr>
                  <a:t>Adversarial loss</a:t>
                </a:r>
                <a:endParaRPr lang="en-US" altLang="zh-CN" sz="1800" b="1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1"/>
                <a:r>
                  <a:rPr lang="en-US" altLang="zh-CN" sz="1600" dirty="0">
                    <a:latin typeface="Arial" panose="02080604020202020204" pitchFamily="34" charset="0"/>
                    <a:cs typeface="Arial" panose="02080604020202020204" pitchFamily="34" charset="0"/>
                  </a:rPr>
                  <a:t>Apply least-square adversarial loss to encourage the generated images to produce visually similar images as the target domain </a:t>
                </a:r>
                <a:endParaRPr lang="en-US" altLang="zh-CN" sz="18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ℒ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𝑎𝑑𝑣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𝑋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𝑌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~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𝑌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1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 </m:t>
                    </m:r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~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𝐺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𝑠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→</m:t>
                                        </m:r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𝑥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12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r>
                  <a:rPr lang="en-US" altLang="zh-CN" sz="1800" b="1" dirty="0">
                    <a:latin typeface="Arial" panose="02080604020202020204" pitchFamily="34" charset="0"/>
                    <a:cs typeface="Arial" panose="02080604020202020204" pitchFamily="34" charset="0"/>
                  </a:rPr>
                  <a:t>Patch pyramid dual contrastive learning (PPCL)</a:t>
                </a:r>
                <a:endParaRPr lang="en-US" altLang="zh-CN" sz="1600" b="1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1"/>
                <a:r>
                  <a:rPr lang="en-US" altLang="zh-CN" sz="1600" dirty="0">
                    <a:latin typeface="Arial" panose="02080604020202020204" pitchFamily="34" charset="0"/>
                    <a:cs typeface="Arial" panose="02080604020202020204" pitchFamily="34" charset="0"/>
                  </a:rPr>
                  <a:t>Employ </a:t>
                </a:r>
                <a:r>
                  <a:rPr lang="en-US" altLang="zh-CN" sz="1600" i="1" dirty="0" err="1">
                    <a:latin typeface="Arial" panose="02080604020202020204" pitchFamily="34" charset="0"/>
                    <a:cs typeface="Arial" panose="02080604020202020204" pitchFamily="34" charset="0"/>
                  </a:rPr>
                  <a:t>PatchPyramidNCE</a:t>
                </a:r>
                <a:r>
                  <a:rPr lang="en-US" altLang="zh-CN" sz="1600" dirty="0">
                    <a:latin typeface="Arial" panose="02080604020202020204" pitchFamily="34" charset="0"/>
                    <a:cs typeface="Arial" panose="02080604020202020204" pitchFamily="34" charset="0"/>
                  </a:rPr>
                  <a:t> loss to match the corresponding input-output patch pair for each single patch</a:t>
                </a:r>
                <a:endParaRPr lang="en-US" altLang="zh-CN" sz="16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ℒ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𝑃𝑎𝑡𝑐ℎ𝑃𝑦𝑟𝑎𝑚𝑖𝑑𝑁𝐶𝐸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𝑋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𝑋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~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𝑋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𝑚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𝐿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</m:sSub>
                              </m:sup>
                              <m:e>
                                <m:r>
                                  <a:rPr lang="zh-CN" alt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𝜌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trl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𝑆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\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ℒ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𝑃𝑎𝑡𝑐ℎ𝑃𝑦𝑟𝑎𝑚𝑖𝑑𝑁𝐶𝐸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𝑌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𝑌</m:t>
                        </m:r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~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𝑌</m:t>
                        </m:r>
                      </m:sub>
                    </m:sSub>
                    <m:nary>
                      <m:naryPr>
                        <m:chr m:val="∑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𝑚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=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𝑀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𝑙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=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𝐿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</m:sSub>
                              </m:sup>
                              <m:e>
                                <m:r>
                                  <a:rPr lang="zh-CN" alt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𝜌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(</m:t>
                                </m:r>
                                <m:sSubSup>
                                  <m:sSub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trlPr>
                                          <a:rPr lang="en-US" altLang="zh-CN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,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𝑆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\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)</m:t>
                                </m:r>
                              </m:e>
                            </m:nary>
                          </m:e>
                        </m:nary>
                      </m:e>
                    </m:nary>
                  </m:oMath>
                </a14:m>
                <a:endParaRPr lang="en-US" altLang="zh-CN" sz="16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3"/>
                <a14:m>
                  <m:oMath xmlns:m="http://schemas.openxmlformats.org/officeDocument/2006/math">
                    <m:r>
                      <a:rPr lang="zh-CN" alt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𝜌</m:t>
                    </m:r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𝑧</m:t>
                                </m:r>
                              </m:e>
                            </m:acc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p>
                        </m:sSub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𝑙</m:t>
                                </m:r>
                              </m:sub>
                            </m:sSub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𝑆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\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p>
                        </m:sSubSup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=</m:t>
                    </m:r>
                    <m:func>
                      <m:func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16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[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exp</m:t>
                            </m:r>
                            <m:r>
                              <a:rPr lang="en-US" altLang="zh-CN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fPr>
                              <m:num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p>
                                </m:sSub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∙</m:t>
                                </m:r>
                                <m:sSubSup>
                                  <m:sSub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SupPr>
                                  <m:e>
                                    <m:acc>
                                      <m:acc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𝑧</m:t>
                                        </m:r>
                                      </m:e>
                                    </m:acc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p>
                                </m:sSubSup>
                              </m:num>
                              <m:den>
                                <m:r>
                                  <a:rPr lang="zh-CN" alt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𝜏</m:t>
                                </m:r>
                              </m:den>
                            </m:f>
                            <m:r>
                              <a:rPr lang="en-US" altLang="zh-CN" sz="16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)</m:t>
                            </m:r>
                          </m:num>
                          <m:den>
                            <m:r>
                              <m:rPr>
                                <m:sty m:val="p"/>
                              </m:rPr>
                              <a:rPr lang="en-US" altLang="zh-CN" sz="16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exp</m:t>
                            </m:r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∙</m:t>
                                    </m:r>
                                    <m:sSubSup>
                                      <m:sSubSup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acc>
                                          <m:acc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𝑧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sSub>
                                          <m:sSub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𝑙</m:t>
                                            </m:r>
                                          </m:sub>
                                        </m:sSub>
                                      </m:sub>
                                      <m: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𝑠</m:t>
                                        </m:r>
                                      </m:sup>
                                    </m:sSubSup>
                                  </m:num>
                                  <m:den>
                                    <m:r>
                                      <a:rPr lang="zh-CN" alt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𝜏</m:t>
                                    </m:r>
                                  </m:den>
                                </m:f>
                              </m:e>
                            </m:d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+</m:t>
                            </m:r>
                            <m:nary>
                              <m:naryPr>
                                <m:chr m:val="∑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=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1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,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𝑠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𝑙</m:t>
                                        </m:r>
                                      </m:sub>
                                    </m:sSub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160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exp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</m:ctrlPr>
                                      </m:fPr>
                                      <m:num>
                                        <m:sSubSup>
                                          <m:sSubSup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𝑧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8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80604020202020204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80604020202020204" pitchFamily="34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𝑠</m:t>
                                            </m:r>
                                          </m:sup>
                                        </m:sSubSup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∙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</m:ctrlPr>
                                          </m:sSubSupPr>
                                          <m:e>
                                            <m:acc>
                                              <m:accPr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80604020202020204" pitchFamily="34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80604020202020204" pitchFamily="34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80604020202020204" pitchFamily="34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80604020202020204" pitchFamily="34" charset="0"/>
                                                  </a:rPr>
                                                  <m:t>𝑚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altLang="zh-CN" sz="16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  <a:cs typeface="Arial" panose="02080604020202020204" pitchFamily="34" charset="0"/>
                                                  </a:rPr>
                                                  <m:t>𝑙</m:t>
                                                </m:r>
                                              </m:sub>
                                            </m:sSub>
                                          </m:sub>
                                          <m:sup>
                                            <m:r>
                                              <a:rPr lang="en-US" altLang="zh-CN" sz="16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𝑠</m:t>
                                            </m:r>
                                            <m: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\</m:t>
                                            </m:r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16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Arial" panose="02080604020202020204" pitchFamily="34" charset="0"/>
                                              </a:rPr>
                                              <m:t>s</m:t>
                                            </m:r>
                                          </m:sup>
                                        </m:sSubSup>
                                      </m:num>
                                      <m:den>
                                        <m:r>
                                          <a:rPr lang="zh-CN" alt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80604020202020204" pitchFamily="34" charset="0"/>
                                          </a:rPr>
                                          <m:t>𝜏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nary>
                          </m:den>
                        </m:f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]</m:t>
                        </m:r>
                      </m:e>
                    </m:func>
                  </m:oMath>
                </a14:m>
                <a:endParaRPr lang="en-US" altLang="zh-CN" sz="16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4"/>
                <a:r>
                  <a:rPr lang="en-US" altLang="zh-CN" sz="1600" b="0" dirty="0">
                    <a:ea typeface="Cambria Math" panose="02040503050406030204" pitchFamily="18" charset="0"/>
                    <a:cs typeface="Arial" panose="02080604020202020204" pitchFamily="34" charset="0"/>
                  </a:rPr>
                  <a:t>Extracted features: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𝑙</m:t>
                            </m:r>
                          </m:sub>
                        </m:sSub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𝑠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𝑋</m:t>
                        </m:r>
                      </m:sub>
                      <m: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𝑒𝑛𝑐</m:t>
                            </m:r>
                          </m:sup>
                        </m:sSubSup>
                      </m:e>
                      <m: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𝑠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))</m:t>
                    </m:r>
                  </m:oMath>
                </a14:m>
                <a:endParaRPr lang="en-US" altLang="zh-CN" sz="16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4"/>
                <a:r>
                  <a:rPr lang="en-US" altLang="zh-CN" sz="1600" b="0" dirty="0">
                    <a:ea typeface="Cambria Math" panose="02040503050406030204" pitchFamily="18" charset="0"/>
                    <a:cs typeface="Arial" panose="02080604020202020204" pitchFamily="34" charset="0"/>
                  </a:rPr>
                  <a:t>Positive patch: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SupPr>
                      <m:e>
                        <m:acc>
                          <m:acc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𝑧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𝑙</m:t>
                            </m:r>
                          </m:sub>
                        </m:sSub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𝑠</m:t>
                        </m:r>
                      </m:sup>
                    </m:sSubSup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=</m:t>
                    </m:r>
                    <m:sSubSup>
                      <m:sSub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𝐻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𝑋</m:t>
                        </m:r>
                      </m:sub>
                      <m: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𝑙</m:t>
                            </m:r>
                          </m:e>
                        </m:d>
                      </m:sup>
                    </m:sSubSup>
                    <m:sSup>
                      <m:sSup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Sup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b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𝑒𝑛𝑐</m:t>
                            </m:r>
                          </m:sup>
                        </m:sSubSup>
                      </m:e>
                      <m:sup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𝑙</m:t>
                            </m:r>
                          </m:e>
                        </m:d>
                      </m:sup>
                    </m:sSup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𝑚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altLang="zh-CN" sz="16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4"/>
                <a:r>
                  <a:rPr lang="en-US" altLang="zh-CN" sz="1600" dirty="0">
                    <a:ea typeface="Cambria Math" panose="02040503050406030204" pitchFamily="18" charset="0"/>
                    <a:cs typeface="Arial" panose="02080604020202020204" pitchFamily="34" charset="0"/>
                  </a:rPr>
                  <a:t>Negative patches: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𝑙</m:t>
                            </m:r>
                          </m:sub>
                        </m:sSub>
                      </m:sub>
                      <m:sup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𝑆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\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𝑠</m:t>
                        </m:r>
                      </m:sup>
                    </m:sSubSup>
                  </m:oMath>
                </a14:m>
                <a:endParaRPr lang="en-US" altLang="zh-CN" sz="14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r>
                  <a:rPr lang="en-US" altLang="zh-CN" sz="1800" b="1" dirty="0">
                    <a:latin typeface="Arial" panose="02080604020202020204" pitchFamily="34" charset="0"/>
                    <a:cs typeface="Arial" panose="02080604020202020204" pitchFamily="34" charset="0"/>
                  </a:rPr>
                  <a:t>Identity loss</a:t>
                </a:r>
                <a:endParaRPr lang="en-US" altLang="zh-CN" sz="1600" b="1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1"/>
                <a:r>
                  <a:rPr lang="en-US" altLang="zh-CN" sz="1600" dirty="0">
                    <a:latin typeface="Arial" panose="02080604020202020204" pitchFamily="34" charset="0"/>
                    <a:cs typeface="Arial" panose="02080604020202020204" pitchFamily="34" charset="0"/>
                  </a:rPr>
                  <a:t>Further enforce the generators to produce content-preserved and visually similar images</a:t>
                </a:r>
                <a:endParaRPr lang="en-US" altLang="zh-CN" sz="14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ℒ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𝑖𝑑𝑡</m:t>
                        </m:r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𝑥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~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𝑋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→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𝑥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𝔼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𝑦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~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𝑌</m:t>
                        </m:r>
                      </m:sub>
                    </m:sSub>
                    <m:d>
                      <m:dPr>
                        <m:begChr m:val="{"/>
                        <m:endChr m:val="}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𝑠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→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80604020202020204" pitchFamily="34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−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𝑦</m:t>
                                </m:r>
                              </m:e>
                            </m:d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6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833120"/>
                <a:ext cx="9144000" cy="5961379"/>
              </a:xfrm>
              <a:prstGeom prst="rect">
                <a:avLst/>
              </a:prstGeom>
              <a:blipFill rotWithShape="1">
                <a:blip r:embed="rId1"/>
                <a:stretch>
                  <a:fillRect b="-801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0"/>
          <p:cNvSpPr/>
          <p:nvPr/>
        </p:nvSpPr>
        <p:spPr>
          <a:xfrm>
            <a:off x="1524000" y="-1"/>
            <a:ext cx="9144000" cy="914400"/>
          </a:xfrm>
          <a:prstGeom prst="rect">
            <a:avLst/>
          </a:prstGeom>
          <a:noFill/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100000"/>
              </a:lnSpc>
            </a:pPr>
            <a:r>
              <a:rPr lang="en-US" sz="2800" b="1" strike="noStrike" spc="-1" dirty="0">
                <a:solidFill>
                  <a:srgbClr val="000000"/>
                </a:solidFill>
                <a:latin typeface="Arial"/>
                <a:ea typeface="DejaVu Sans" panose="020B0603030804020204"/>
              </a:rPr>
              <a:t>Objectives</a:t>
            </a:r>
            <a:endParaRPr lang="en-US" sz="2800" b="1" strike="noStrike" spc="-1" dirty="0"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 txBox="1"/>
              <p:nvPr/>
            </p:nvSpPr>
            <p:spPr>
              <a:xfrm>
                <a:off x="1524000" y="914398"/>
                <a:ext cx="9144000" cy="5880101"/>
              </a:xfrm>
              <a:prstGeom prst="rect">
                <a:avLst/>
              </a:prstGeom>
            </p:spPr>
            <p:txBody>
              <a:bodyPr/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8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8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en-US" altLang="zh-CN" sz="2000" b="1" dirty="0">
                    <a:latin typeface="Arial" panose="02080604020202020204" pitchFamily="34" charset="0"/>
                    <a:cs typeface="Arial" panose="02080604020202020204" pitchFamily="34" charset="0"/>
                  </a:rPr>
                  <a:t>Full objectives</a:t>
                </a:r>
                <a:endParaRPr lang="en-US" altLang="zh-CN" sz="2000" b="1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ℒ</m:t>
                    </m:r>
                    <m:d>
                      <m:d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𝑋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𝑌</m:t>
                        </m:r>
                      </m:e>
                    </m:d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𝑖𝑑𝑡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𝑖𝑑𝑡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Cambria Math" panose="02040503050406030204" pitchFamily="18" charset="0"/>
                  <a:cs typeface="Arial" panose="0208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zh-CN" sz="2000" b="0" dirty="0">
                    <a:cs typeface="Arial" panose="0208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𝑎𝑑𝑣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𝑎𝑑𝑣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𝑠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→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𝑋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𝑌</m:t>
                            </m:r>
                          </m:e>
                        </m:d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𝑎𝑑𝑣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𝐺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𝑡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→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80604020202020204" pitchFamily="34" charset="0"/>
                                  </a:rPr>
                                  <m:t>𝑠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𝑌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,</m:t>
                            </m:r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𝑋</m:t>
                            </m:r>
                          </m:e>
                        </m:d>
                      </m:e>
                    </m:d>
                  </m:oMath>
                </a14:m>
                <a:endParaRPr lang="en-US" altLang="zh-CN" sz="20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zh-CN" sz="2000" dirty="0">
                    <a:cs typeface="Arial" panose="0208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𝑝𝑝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ℒ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𝑃𝑎𝑡𝑐ℎ𝑃𝑦𝑟𝑎𝑚𝑖𝑑𝑁𝐶𝐸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𝑋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𝑋</m:t>
                        </m:r>
                      </m:e>
                    </m:d>
                  </m:oMath>
                </a14:m>
                <a:endParaRPr lang="en-US" altLang="zh-CN" sz="2000" dirty="0">
                  <a:ea typeface="Cambria Math" panose="02040503050406030204" pitchFamily="18" charset="0"/>
                  <a:cs typeface="Arial" panose="02080604020202020204" pitchFamily="34" charset="0"/>
                </a:endParaRPr>
              </a:p>
              <a:p>
                <a:pPr marL="457200" lvl="1" indent="0">
                  <a:lnSpc>
                    <a:spcPct val="100000"/>
                  </a:lnSpc>
                  <a:buNone/>
                </a:pPr>
                <a:r>
                  <a:rPr lang="en-US" altLang="zh-CN" sz="2000" dirty="0">
                    <a:cs typeface="Arial" panose="02080604020202020204" pitchFamily="34" charset="0"/>
                  </a:rPr>
                  <a:t>		</a:t>
                </a:r>
                <a14:m>
                  <m:oMath xmlns:m="http://schemas.openxmlformats.org/officeDocument/2006/math">
                    <m:r>
                      <a:rPr lang="en-US" altLang="zh-CN" sz="200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80604020202020204" pitchFamily="34" charset="0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𝑝𝑝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ℒ</m:t>
                        </m:r>
                      </m:e>
                      <m: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𝑃𝑎𝑡𝑐ℎ𝑃𝑦𝑟𝑎𝑚𝑖𝑑𝑁𝐶𝐸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𝑌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𝑡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→</m:t>
                            </m:r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𝑋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80604020202020204" pitchFamily="34" charset="0"/>
                              </a:rPr>
                              <m:t>𝑌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,</m:t>
                        </m:r>
                        <m:r>
                          <a:rPr lang="en-US" altLang="zh-CN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80604020202020204" pitchFamily="34" charset="0"/>
                          </a:rPr>
                          <m:t>𝑌</m:t>
                        </m:r>
                      </m:e>
                    </m:d>
                  </m:oMath>
                </a14:m>
                <a:endParaRPr lang="en-US" altLang="zh-CN" sz="2000" dirty="0">
                  <a:latin typeface="Arial" panose="02080604020202020204" pitchFamily="34" charset="0"/>
                  <a:cs typeface="Arial" panose="02080604020202020204" pitchFamily="34" charset="0"/>
                </a:endParaRPr>
              </a:p>
            </p:txBody>
          </p:sp>
        </mc:Choice>
        <mc:Fallback>
          <p:sp>
            <p:nvSpPr>
              <p:cNvPr id="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914398"/>
                <a:ext cx="9144000" cy="5880101"/>
              </a:xfrm>
              <a:prstGeom prst="rect">
                <a:avLst/>
              </a:prstGeom>
              <a:blipFill rotWithShape="1">
                <a:blip r:embed="rId1"/>
                <a:stretch>
                  <a:fillRect t="-11" b="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3227</Words>
  <Application>WPS Presentation</Application>
  <PresentationFormat>宽屏</PresentationFormat>
  <Paragraphs>264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6" baseType="lpstr">
      <vt:lpstr>Arial</vt:lpstr>
      <vt:lpstr>SimSun</vt:lpstr>
      <vt:lpstr>Wingdings</vt:lpstr>
      <vt:lpstr>DejaVu Sans</vt:lpstr>
      <vt:lpstr>Arial Black</vt:lpstr>
      <vt:lpstr>Microsoft YaHei</vt:lpstr>
      <vt:lpstr>Droid Sans Fallback</vt:lpstr>
      <vt:lpstr>Arial Unicode MS</vt:lpstr>
      <vt:lpstr>SimSun</vt:lpstr>
      <vt:lpstr>Arial</vt:lpstr>
      <vt:lpstr>DejaVu Sans</vt:lpstr>
      <vt:lpstr>Cambria Math</vt:lpstr>
      <vt:lpstr>Times New Roman</vt:lpstr>
      <vt:lpstr>NimbusRomNo9L-Regu</vt:lpstr>
      <vt:lpstr>NimbusRomNo9L-Medi</vt:lpstr>
      <vt:lpstr>DejaVu Math TeX Gyre</vt:lpstr>
      <vt:lpstr>Phetsarath OT</vt:lpstr>
      <vt:lpstr>OpenSymbol</vt:lpstr>
      <vt:lpstr>Gubbi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matrixtime</cp:lastModifiedBy>
  <cp:revision>10</cp:revision>
  <dcterms:created xsi:type="dcterms:W3CDTF">2023-02-08T05:53:46Z</dcterms:created>
  <dcterms:modified xsi:type="dcterms:W3CDTF">2023-02-08T05:53:46Z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1033-11.1.0.11664</vt:lpwstr>
  </property>
  <property fmtid="{D5CDD505-2E9C-101B-9397-08002B2CF9AE}" pid="3" name="ICV">
    <vt:lpwstr/>
  </property>
</Properties>
</file>